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7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62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FCEF6-74CA-418D-A296-12C8B630F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65084"/>
            <a:ext cx="9780138" cy="2224645"/>
          </a:xfrm>
        </p:spPr>
        <p:txBody>
          <a:bodyPr/>
          <a:lstStyle/>
          <a:p>
            <a:r>
              <a:rPr lang="ru-RU" sz="4800" dirty="0"/>
              <a:t>Кейс “Перевод портала СДО на облачные сервисы</a:t>
            </a:r>
            <a:r>
              <a:rPr lang="ru-RU" dirty="0"/>
              <a:t>”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20283C-F9AE-40F1-B5C0-60D5562C5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6986" y="4707041"/>
            <a:ext cx="8825658" cy="861420"/>
          </a:xfrm>
        </p:spPr>
        <p:txBody>
          <a:bodyPr/>
          <a:lstStyle/>
          <a:p>
            <a:r>
              <a:rPr lang="ru-RU" dirty="0"/>
              <a:t>Толпыгин Сергей СПбПУ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DEF63-6952-4F65-973E-EA555FDF8BFA}"/>
              </a:ext>
            </a:extLst>
          </p:cNvPr>
          <p:cNvSpPr txBox="1"/>
          <p:nvPr/>
        </p:nvSpPr>
        <p:spPr>
          <a:xfrm>
            <a:off x="7112000" y="1047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E9669F-E46D-42C2-B38D-E56A93EB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45" y="3938219"/>
            <a:ext cx="4152900" cy="20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2 – использование </a:t>
            </a:r>
            <a:r>
              <a:rPr lang="en-US" dirty="0" err="1"/>
              <a:t>keepalived</a:t>
            </a:r>
            <a:r>
              <a:rPr lang="ru-RU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5110F-57A8-43BA-BFDF-3A7B504B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54" y="2938599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Плюсы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+ в случае падения ВМ – узлы с </a:t>
            </a:r>
            <a:r>
              <a:rPr lang="en-US" dirty="0"/>
              <a:t>web </a:t>
            </a:r>
            <a:r>
              <a:rPr lang="ru-RU" dirty="0"/>
              <a:t>сервисами будут доступны</a:t>
            </a:r>
          </a:p>
          <a:p>
            <a:pPr marL="0" indent="0">
              <a:buNone/>
            </a:pPr>
            <a:r>
              <a:rPr lang="ru-RU" dirty="0"/>
              <a:t>+ нет резерва ВМ и </a:t>
            </a:r>
            <a:r>
              <a:rPr lang="en-US" dirty="0"/>
              <a:t>IP </a:t>
            </a:r>
            <a:r>
              <a:rPr lang="ru-RU" dirty="0"/>
              <a:t>–реализация </a:t>
            </a:r>
            <a:r>
              <a:rPr lang="en-US" dirty="0"/>
              <a:t>M+M</a:t>
            </a:r>
            <a:r>
              <a:rPr lang="ru-RU" dirty="0"/>
              <a:t>(возможна и </a:t>
            </a:r>
            <a:r>
              <a:rPr lang="en-US" dirty="0"/>
              <a:t>M-S</a:t>
            </a:r>
            <a:r>
              <a:rPr lang="ru-RU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 </a:t>
            </a:r>
            <a:r>
              <a:rPr lang="ru-RU" dirty="0"/>
              <a:t>рекомендация схемы для нагруженных узлов от компании </a:t>
            </a:r>
            <a:r>
              <a:rPr lang="en-US" dirty="0"/>
              <a:t>Nginx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возможна реализация интеллект. логики. Например, проверка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функц</a:t>
            </a:r>
            <a:r>
              <a:rPr lang="ru-RU" dirty="0"/>
              <a:t>. </a:t>
            </a:r>
            <a:r>
              <a:rPr lang="en-US" dirty="0"/>
              <a:t>Nginx</a:t>
            </a:r>
            <a:r>
              <a:rPr lang="ru-RU" dirty="0"/>
              <a:t> на хосте</a:t>
            </a:r>
            <a:r>
              <a:rPr lang="en-US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867FC2-4F70-481F-8E7F-70FE8D08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76" y="3094892"/>
            <a:ext cx="2545862" cy="25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2 – использование </a:t>
            </a:r>
            <a:r>
              <a:rPr lang="en-US" dirty="0" err="1"/>
              <a:t>keepalived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666291-8729-4891-9892-24D6743BD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178" y="2433723"/>
            <a:ext cx="4432964" cy="4030455"/>
          </a:xfrm>
        </p:spPr>
      </p:pic>
    </p:spTree>
    <p:extLst>
      <p:ext uri="{BB962C8B-B14F-4D97-AF65-F5344CB8AC3E}">
        <p14:creationId xmlns:p14="http://schemas.microsoft.com/office/powerpoint/2010/main" val="5547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3 – использование </a:t>
            </a:r>
            <a:r>
              <a:rPr lang="en-US" dirty="0" err="1"/>
              <a:t>Mysql</a:t>
            </a:r>
            <a:r>
              <a:rPr lang="en-US" dirty="0"/>
              <a:t> Cloud</a:t>
            </a:r>
            <a:endParaRPr lang="ru-RU" dirty="0"/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Проблема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Есть загруженные </a:t>
            </a:r>
            <a:r>
              <a:rPr lang="en-US" dirty="0"/>
              <a:t>Web</a:t>
            </a:r>
            <a:r>
              <a:rPr lang="ru-RU" dirty="0"/>
              <a:t> узлы. Нужно БД выносить на отдельный узел </a:t>
            </a:r>
            <a:r>
              <a:rPr lang="en-US" dirty="0"/>
              <a:t>(</a:t>
            </a:r>
            <a:r>
              <a:rPr lang="ru-RU" dirty="0"/>
              <a:t>а лучше на несколько т.к. БД может быть узким местом по </a:t>
            </a:r>
            <a:r>
              <a:rPr lang="en-US" dirty="0"/>
              <a:t>I/O)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Не хочется заниматься изменением параметров БД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DB Admin</a:t>
            </a:r>
            <a:r>
              <a:rPr lang="ru-RU" dirty="0"/>
              <a:t>).</a:t>
            </a:r>
            <a:endParaRPr lang="en-US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CEB67-7B69-40FE-9340-DE6A091A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117" y="3496408"/>
            <a:ext cx="4000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3 – использование </a:t>
            </a:r>
            <a:r>
              <a:rPr lang="en-US" dirty="0" err="1"/>
              <a:t>Mysql</a:t>
            </a:r>
            <a:r>
              <a:rPr lang="en-US" dirty="0"/>
              <a:t> Cloud</a:t>
            </a:r>
            <a:endParaRPr lang="ru-RU" dirty="0"/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Решение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Переход на облачную БД – получение</a:t>
            </a:r>
            <a:r>
              <a:rPr lang="en-US" dirty="0"/>
              <a:t> </a:t>
            </a:r>
            <a:r>
              <a:rPr lang="ru-RU" dirty="0"/>
              <a:t>доступа к БД как сервис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57AC5C-DB72-43B0-94E7-2A9EE823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137" y="2975707"/>
            <a:ext cx="3311769" cy="33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3 – использование </a:t>
            </a:r>
            <a:r>
              <a:rPr lang="en-US" dirty="0" err="1"/>
              <a:t>Mysql</a:t>
            </a:r>
            <a:r>
              <a:rPr lang="en-US" dirty="0"/>
              <a:t> Cloud</a:t>
            </a:r>
            <a:endParaRPr lang="ru-RU" dirty="0"/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600941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Плюсы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+ не нужно администрировать кластер БД</a:t>
            </a:r>
          </a:p>
          <a:p>
            <a:pPr marL="0" indent="0">
              <a:buNone/>
            </a:pPr>
            <a:r>
              <a:rPr lang="ru-RU" dirty="0"/>
              <a:t>+ проще переходить между версиями </a:t>
            </a:r>
          </a:p>
          <a:p>
            <a:pPr marL="0" indent="0">
              <a:buNone/>
            </a:pPr>
            <a:r>
              <a:rPr lang="ru-RU" dirty="0"/>
              <a:t>+ система </a:t>
            </a:r>
            <a:r>
              <a:rPr lang="ru-RU" dirty="0" err="1"/>
              <a:t>снепшотов</a:t>
            </a:r>
            <a:r>
              <a:rPr lang="ru-RU" dirty="0"/>
              <a:t> БД из коробки</a:t>
            </a:r>
          </a:p>
          <a:p>
            <a:pPr marL="0" indent="0">
              <a:buNone/>
            </a:pPr>
            <a:r>
              <a:rPr lang="ru-RU" dirty="0"/>
              <a:t>+ кликом можно менять параметры количества узлов, их связанности </a:t>
            </a:r>
          </a:p>
        </p:txBody>
      </p:sp>
    </p:spTree>
    <p:extLst>
      <p:ext uri="{BB962C8B-B14F-4D97-AF65-F5344CB8AC3E}">
        <p14:creationId xmlns:p14="http://schemas.microsoft.com/office/powerpoint/2010/main" val="352187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CAED4-488C-4791-A000-B130C1A9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3 – использование </a:t>
            </a:r>
            <a:r>
              <a:rPr lang="en-US" dirty="0" err="1"/>
              <a:t>Mysql</a:t>
            </a:r>
            <a:r>
              <a:rPr lang="en-US" dirty="0"/>
              <a:t> Cloud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72443-D9DF-484E-8381-C0A0E5AB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25" y="2227384"/>
            <a:ext cx="6633717" cy="43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Кейс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использование интеллектуальных сервисов</a:t>
            </a:r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/>
              <a:t>Проблема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Есть видео, но нет текста того что говорит преподаватель</a:t>
            </a:r>
          </a:p>
          <a:p>
            <a:pPr marL="0" indent="0">
              <a:buNone/>
            </a:pPr>
            <a:r>
              <a:rPr lang="ru-RU" dirty="0"/>
              <a:t>- Нет субтитров</a:t>
            </a:r>
          </a:p>
          <a:p>
            <a:pPr marL="0" indent="0">
              <a:buNone/>
            </a:pPr>
            <a:r>
              <a:rPr lang="ru-RU" dirty="0"/>
              <a:t>- Нет перевода на китайский, иностранный </a:t>
            </a:r>
          </a:p>
          <a:p>
            <a:pPr marL="0" indent="0">
              <a:buNone/>
            </a:pPr>
            <a:r>
              <a:rPr lang="ru-RU" dirty="0"/>
              <a:t>- * осуществлять поиск по фразе из видео с привязкой ко времени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10571-9C90-42F4-A7C7-A1AD89A9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02" y="2919905"/>
            <a:ext cx="3457281" cy="23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Кейс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использование интеллектуальных сервисов</a:t>
            </a:r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52448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/>
              <a:t>Решение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Moodle</a:t>
            </a:r>
            <a:r>
              <a:rPr lang="ru-RU" dirty="0"/>
              <a:t> видео</a:t>
            </a:r>
            <a:r>
              <a:rPr lang="en-US" dirty="0"/>
              <a:t> </a:t>
            </a:r>
            <a:r>
              <a:rPr lang="ru-RU" dirty="0"/>
              <a:t>из</a:t>
            </a:r>
            <a:r>
              <a:rPr lang="en-US" dirty="0"/>
              <a:t> S3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b="1" dirty="0"/>
              <a:t>Speech Recognition</a:t>
            </a:r>
          </a:p>
          <a:p>
            <a:pPr marL="0" indent="0">
              <a:buNone/>
            </a:pPr>
            <a:r>
              <a:rPr lang="en-US" dirty="0"/>
              <a:t>(Yandex,</a:t>
            </a:r>
            <a:r>
              <a:rPr lang="ru-RU" dirty="0"/>
              <a:t> </a:t>
            </a:r>
            <a:r>
              <a:rPr lang="en-US" dirty="0"/>
              <a:t>AWS, Google) 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en-US" dirty="0"/>
              <a:t>API </a:t>
            </a:r>
            <a:r>
              <a:rPr lang="ru-RU" dirty="0"/>
              <a:t>сервиса перевода</a:t>
            </a:r>
            <a:endParaRPr lang="en-US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E755D-0F4A-4B91-B0D3-A4170646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24" y="2589203"/>
            <a:ext cx="6701367" cy="34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2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Кейс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ru-RU" dirty="0"/>
              <a:t> – использование интеллектуальных сервисов</a:t>
            </a:r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Плюсы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+ Не нужно преп. составлять текст лекции (авт. получение)</a:t>
            </a:r>
          </a:p>
          <a:p>
            <a:pPr marL="0" indent="0">
              <a:buNone/>
            </a:pPr>
            <a:r>
              <a:rPr lang="ru-RU" dirty="0"/>
              <a:t>+ авт. генерация субтитров</a:t>
            </a:r>
          </a:p>
          <a:p>
            <a:pPr marL="0" indent="0">
              <a:buNone/>
            </a:pPr>
            <a:r>
              <a:rPr lang="ru-RU" dirty="0"/>
              <a:t>+ возможность генерации субтитров на ин. языке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D2C6B3-9E63-4728-A45E-31B1147B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298" y="3695443"/>
            <a:ext cx="4165753" cy="25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7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5 – </a:t>
            </a:r>
            <a:r>
              <a:rPr lang="en-US" dirty="0"/>
              <a:t>S3 </a:t>
            </a:r>
            <a:r>
              <a:rPr lang="ru-RU" dirty="0"/>
              <a:t>для </a:t>
            </a:r>
            <a:r>
              <a:rPr lang="en-US" dirty="0" err="1"/>
              <a:t>moodledata</a:t>
            </a:r>
            <a:endParaRPr lang="ru-RU" dirty="0"/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/>
              <a:t>Проблема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мудлах</a:t>
            </a:r>
            <a:r>
              <a:rPr lang="ru-RU" dirty="0"/>
              <a:t> заканчивается место.. Нужно подключаться, переносить или увеличивать размер раздела для хранения.</a:t>
            </a:r>
          </a:p>
          <a:p>
            <a:pPr marL="0" indent="0">
              <a:buNone/>
            </a:pPr>
            <a:r>
              <a:rPr lang="ru-RU" dirty="0"/>
              <a:t>Проблема выделения новых ресурсов в большом кол-ве которые могут и не использоваться.</a:t>
            </a:r>
          </a:p>
          <a:p>
            <a:pPr marL="0" indent="0">
              <a:buNone/>
            </a:pPr>
            <a:r>
              <a:rPr lang="ru-RU" dirty="0"/>
              <a:t>Нужно хранить более 1Тб  файлов – проблема с </a:t>
            </a:r>
            <a:r>
              <a:rPr lang="ru-RU" dirty="0" err="1"/>
              <a:t>бекапом</a:t>
            </a:r>
            <a:r>
              <a:rPr lang="ru-RU" dirty="0"/>
              <a:t>, переносом</a:t>
            </a:r>
          </a:p>
          <a:p>
            <a:pPr marL="0" indent="0">
              <a:buNone/>
            </a:pPr>
            <a:r>
              <a:rPr lang="ru-RU" dirty="0"/>
              <a:t>Можно бы увеличить скорость отдачи статики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22237C-1D03-4E67-AE6A-FB8A416B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179" y="4368211"/>
            <a:ext cx="3814651" cy="20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8D5F-BC48-4A8F-9328-3DACF6E0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Традиционная архитектура</a:t>
            </a:r>
            <a:r>
              <a:rPr lang="en-US" dirty="0"/>
              <a:t> LAMP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4D5567C-731F-4B70-B3D6-A0668589B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239" y="2662631"/>
            <a:ext cx="5971033" cy="3416300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8A7A2D04-E5B7-4075-8EFC-5BFE2AA4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91" y="2662631"/>
            <a:ext cx="1959597" cy="13063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99698B-0E6E-4F36-AD6B-0D750B78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847" y="3429000"/>
            <a:ext cx="3704493" cy="23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5 – </a:t>
            </a:r>
            <a:r>
              <a:rPr lang="en-US" dirty="0"/>
              <a:t>S3 </a:t>
            </a:r>
            <a:r>
              <a:rPr lang="ru-RU" dirty="0"/>
              <a:t>для </a:t>
            </a:r>
            <a:r>
              <a:rPr lang="en-US" dirty="0" err="1"/>
              <a:t>moodledata</a:t>
            </a:r>
            <a:endParaRPr lang="ru-RU" dirty="0"/>
          </a:p>
        </p:txBody>
      </p:sp>
      <p:sp>
        <p:nvSpPr>
          <p:cNvPr id="5" name="Объект 14">
            <a:extLst>
              <a:ext uri="{FF2B5EF4-FFF2-40B4-BE49-F238E27FC236}">
                <a16:creationId xmlns:a16="http://schemas.microsoft.com/office/drawing/2014/main" id="{36520FC9-1B9D-457A-A2ED-97374B426A8C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Решение</a:t>
            </a:r>
            <a:r>
              <a:rPr lang="en-US" b="1" dirty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Решение для статических данных (</a:t>
            </a:r>
            <a:r>
              <a:rPr lang="en-US" b="1" dirty="0" err="1"/>
              <a:t>moodledata</a:t>
            </a:r>
            <a:r>
              <a:rPr lang="ru-RU" dirty="0"/>
              <a:t>) использовать </a:t>
            </a:r>
            <a:r>
              <a:rPr lang="en-US" b="1" dirty="0"/>
              <a:t>s3</a:t>
            </a:r>
            <a:r>
              <a:rPr lang="en-US" dirty="0"/>
              <a:t> </a:t>
            </a:r>
            <a:r>
              <a:rPr lang="ru-RU" dirty="0"/>
              <a:t>хранилище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3345CB-10D1-47FA-B158-E468BB81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67" y="3587628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*</a:t>
            </a:r>
            <a:r>
              <a:rPr lang="ru-RU" dirty="0">
                <a:solidFill>
                  <a:srgbClr val="FF0000"/>
                </a:solidFill>
              </a:rPr>
              <a:t>Кейс 6 </a:t>
            </a:r>
            <a:r>
              <a:rPr lang="ru-RU" dirty="0"/>
              <a:t>– использование сервисов для поиска и аналитики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36924-BE8F-4E45-8006-8A894CC4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57" y="2750526"/>
            <a:ext cx="8825659" cy="3416300"/>
          </a:xfrm>
        </p:spPr>
        <p:txBody>
          <a:bodyPr/>
          <a:lstStyle/>
          <a:p>
            <a:r>
              <a:rPr lang="en-US" b="1" dirty="0"/>
              <a:t>Elastic Search </a:t>
            </a:r>
          </a:p>
          <a:p>
            <a:r>
              <a:rPr lang="ru-RU" dirty="0"/>
              <a:t>Подключение </a:t>
            </a:r>
            <a:r>
              <a:rPr lang="en-US" dirty="0"/>
              <a:t>API </a:t>
            </a:r>
            <a:r>
              <a:rPr lang="ru-RU" dirty="0"/>
              <a:t>для поиска и извлечения данных с материалов курса – </a:t>
            </a:r>
            <a:r>
              <a:rPr lang="ru-RU" dirty="0" err="1"/>
              <a:t>теггирования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81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CE035-4538-4921-A190-7B6DEFAD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ru-RU" dirty="0"/>
              <a:t>Кейс “Перевод портала СДО на облачные сервисы”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16268-B960-412D-9D4D-50403A51E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Выводы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ru-RU" dirty="0"/>
              <a:t>Перевод СДО </a:t>
            </a:r>
            <a:r>
              <a:rPr lang="en-US" dirty="0"/>
              <a:t>Moodle </a:t>
            </a:r>
            <a:r>
              <a:rPr lang="ru-RU" dirty="0"/>
              <a:t>в облако может решить проблемы узких мест и архитектуры приложения (доступность, отказоустойчивость, простота масштабирования, администрирования)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ru-RU" dirty="0"/>
              <a:t>Переход в облако СДО </a:t>
            </a:r>
            <a:r>
              <a:rPr lang="ru-RU" u="sng" dirty="0"/>
              <a:t>требует переделать </a:t>
            </a:r>
            <a:r>
              <a:rPr lang="ru-RU" dirty="0"/>
              <a:t>интеграцию работы приложения </a:t>
            </a:r>
            <a:r>
              <a:rPr lang="en-US" dirty="0"/>
              <a:t>c</a:t>
            </a:r>
            <a:r>
              <a:rPr lang="ru-RU" dirty="0"/>
              <a:t> </a:t>
            </a:r>
            <a:r>
              <a:rPr lang="ru-RU" u="sng" dirty="0"/>
              <a:t>источниками данных на работу с сервисами</a:t>
            </a:r>
          </a:p>
          <a:p>
            <a:pPr marL="0" indent="0">
              <a:buNone/>
            </a:pPr>
            <a:r>
              <a:rPr lang="ru-RU" dirty="0"/>
              <a:t>2 После перехода в облако системы СДО – возможно использование цифровых сервисов и проще осуществлять дальнейшие интеграции с другими сервисами в рамках новой идеологии</a:t>
            </a:r>
          </a:p>
        </p:txBody>
      </p:sp>
    </p:spTree>
    <p:extLst>
      <p:ext uri="{BB962C8B-B14F-4D97-AF65-F5344CB8AC3E}">
        <p14:creationId xmlns:p14="http://schemas.microsoft.com/office/powerpoint/2010/main" val="224318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CE035-4538-4921-A190-7B6DEFAD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“Перевод портала СДО на облачные сервисы”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16268-B960-412D-9D4D-50403A51E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ru-RU" sz="3200" b="1" dirty="0"/>
              <a:t>Спасибо</a:t>
            </a:r>
            <a:r>
              <a:rPr lang="en-US" sz="3200" b="1" dirty="0"/>
              <a:t>!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b="1" dirty="0"/>
              <a:t>Tolpygin_ss@spbstu.ru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652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BE61C8-9F88-476B-A462-FFAF8485C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28" y="2484501"/>
            <a:ext cx="1426300" cy="1358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1E522F-2DB7-4F3D-8D43-0192DB99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605" y="5002990"/>
            <a:ext cx="2106458" cy="12966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80369" cy="706964"/>
          </a:xfrm>
        </p:spPr>
        <p:txBody>
          <a:bodyPr/>
          <a:lstStyle/>
          <a:p>
            <a:r>
              <a:rPr lang="ru-RU" dirty="0"/>
              <a:t>Сервисная Облачная архитектура </a:t>
            </a:r>
            <a:r>
              <a:rPr lang="en-US" dirty="0"/>
              <a:t>(SAS)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743361-A7B8-4AE7-93BD-A4C01CAFD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4954" y="5335413"/>
            <a:ext cx="1308342" cy="13083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38B89A-4E51-491F-A07F-452729D9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528" y="2633132"/>
            <a:ext cx="3251200" cy="3251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8EABC2-99ED-4AD8-9997-EA76E3562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628" y="2770140"/>
            <a:ext cx="4958384" cy="297718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F1AD27-0B6D-4BE0-8EF7-67DBE8FFD2C6}"/>
              </a:ext>
            </a:extLst>
          </p:cNvPr>
          <p:cNvSpPr/>
          <p:nvPr/>
        </p:nvSpPr>
        <p:spPr>
          <a:xfrm>
            <a:off x="2183670" y="3774865"/>
            <a:ext cx="1781908" cy="41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Приложение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5170D8-0B79-4403-ABBE-00373A1FADDC}"/>
              </a:ext>
            </a:extLst>
          </p:cNvPr>
          <p:cNvSpPr/>
          <p:nvPr/>
        </p:nvSpPr>
        <p:spPr>
          <a:xfrm>
            <a:off x="8635999" y="4032738"/>
            <a:ext cx="930031" cy="336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Приложение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3356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19F2B-DB84-41C6-8CF1-160F30B6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69" y="4861169"/>
            <a:ext cx="4229562" cy="16615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5846-A4BD-484C-9BDD-B6E5010D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60906" cy="706964"/>
          </a:xfrm>
        </p:spPr>
        <p:txBody>
          <a:bodyPr/>
          <a:lstStyle/>
          <a:p>
            <a:r>
              <a:rPr lang="ru-RU" dirty="0"/>
              <a:t>Кейс 1 - </a:t>
            </a:r>
            <a:r>
              <a:rPr lang="en-US" dirty="0"/>
              <a:t>S3 </a:t>
            </a:r>
            <a:r>
              <a:rPr lang="ru-RU" dirty="0"/>
              <a:t>хранилище для видео</a:t>
            </a:r>
            <a:br>
              <a:rPr lang="ru-RU" dirty="0"/>
            </a:b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BCC0ACDB-8CF8-4603-BB83-BE99E852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17" y="2489789"/>
            <a:ext cx="8825659" cy="3586572"/>
          </a:xfrm>
        </p:spPr>
        <p:txBody>
          <a:bodyPr/>
          <a:lstStyle/>
          <a:p>
            <a:r>
              <a:rPr lang="ru-RU" b="1" u="sng" dirty="0"/>
              <a:t>Проблема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ru-RU" dirty="0"/>
              <a:t>Студенты жалуются что </a:t>
            </a:r>
            <a:r>
              <a:rPr lang="ru-RU" b="1" dirty="0"/>
              <a:t>видео</a:t>
            </a:r>
            <a:r>
              <a:rPr lang="ru-RU" dirty="0"/>
              <a:t> недоступно или медленно качаются файлы видео (из других регионов). 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мудла</a:t>
            </a:r>
            <a:r>
              <a:rPr lang="ru-RU" dirty="0"/>
              <a:t> проблема с хранением больших файлов в курсе.</a:t>
            </a:r>
          </a:p>
          <a:p>
            <a:pPr marL="0" indent="0">
              <a:buNone/>
            </a:pPr>
            <a:r>
              <a:rPr lang="ru-RU" dirty="0"/>
              <a:t>Объем файлов данных статических превышает </a:t>
            </a:r>
            <a:r>
              <a:rPr lang="ru-RU" b="1" dirty="0"/>
              <a:t>15Тб</a:t>
            </a:r>
            <a:r>
              <a:rPr lang="ru-RU" dirty="0"/>
              <a:t> – проблема с архивированием, требуется закупка новых хранилищ данных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(купить 2ую полку, и еще 2 соизмеримых для </a:t>
            </a:r>
            <a:r>
              <a:rPr lang="ru-RU" dirty="0" err="1"/>
              <a:t>бекапа</a:t>
            </a:r>
            <a:r>
              <a:rPr lang="ru-RU" dirty="0"/>
              <a:t> и </a:t>
            </a:r>
            <a:r>
              <a:rPr lang="ru-RU" dirty="0" err="1"/>
              <a:t>тд</a:t>
            </a:r>
            <a:r>
              <a:rPr lang="ru-RU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65195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loud Svg Png Icon Free Download - Cloud Icon Free Png Clipart (#1786456) -  PinClipart">
            <a:extLst>
              <a:ext uri="{FF2B5EF4-FFF2-40B4-BE49-F238E27FC236}">
                <a16:creationId xmlns:a16="http://schemas.microsoft.com/office/drawing/2014/main" id="{6B38C382-4932-4E0C-B2F9-B3CE0AD8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45" y="2964224"/>
            <a:ext cx="5300603" cy="35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5846-A4BD-484C-9BDD-B6E5010D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81" y="973668"/>
            <a:ext cx="10260906" cy="706964"/>
          </a:xfrm>
        </p:spPr>
        <p:txBody>
          <a:bodyPr/>
          <a:lstStyle/>
          <a:p>
            <a:r>
              <a:rPr lang="ru-RU" dirty="0"/>
              <a:t>Кейс 1 - </a:t>
            </a:r>
            <a:r>
              <a:rPr lang="en-US" dirty="0"/>
              <a:t>S3</a:t>
            </a:r>
            <a:r>
              <a:rPr lang="ru-RU" dirty="0"/>
              <a:t> хранилище для видео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D30321-0AD7-48B1-8F07-A18820860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9733" y="3010022"/>
            <a:ext cx="1959597" cy="13063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FDFA5-B61C-4628-9A62-5D1F25B6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8" y="3276911"/>
            <a:ext cx="1948193" cy="10736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634F36-F252-4C1D-A1EE-DCE877B2E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315" y="3554054"/>
            <a:ext cx="1948193" cy="10736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81E86-EA45-4544-BA85-B865EBADE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79" y="4869791"/>
            <a:ext cx="1948193" cy="1073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6E5D28-A8D8-478E-87D1-251695DC8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25" y="3898241"/>
            <a:ext cx="4400550" cy="1943100"/>
          </a:xfrm>
          <a:prstGeom prst="rect">
            <a:avLst/>
          </a:prstGeom>
        </p:spPr>
      </p:pic>
      <p:sp>
        <p:nvSpPr>
          <p:cNvPr id="8" name="Объект 14">
            <a:extLst>
              <a:ext uri="{FF2B5EF4-FFF2-40B4-BE49-F238E27FC236}">
                <a16:creationId xmlns:a16="http://schemas.microsoft.com/office/drawing/2014/main" id="{3400CCC5-F22F-4BDE-89C4-16C8244120AF}"/>
              </a:ext>
            </a:extLst>
          </p:cNvPr>
          <p:cNvSpPr txBox="1">
            <a:spLocks/>
          </p:cNvSpPr>
          <p:nvPr/>
        </p:nvSpPr>
        <p:spPr>
          <a:xfrm>
            <a:off x="438517" y="266006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Решение для статических данных (внешние видео файлы) использовать </a:t>
            </a:r>
            <a:r>
              <a:rPr lang="en-US" dirty="0"/>
              <a:t>s3 </a:t>
            </a:r>
            <a:r>
              <a:rPr lang="ru-RU" dirty="0"/>
              <a:t>хранилище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44EC9-51DC-4A28-917B-C69FD448F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931" y="4960587"/>
            <a:ext cx="952477" cy="952477"/>
          </a:xfrm>
          <a:prstGeom prst="rect">
            <a:avLst/>
          </a:prstGeom>
        </p:spPr>
      </p:pic>
      <p:pic>
        <p:nvPicPr>
          <p:cNvPr id="9220" name="Picture 4" descr="Video icon PNG and SVG Vector Free Download">
            <a:extLst>
              <a:ext uri="{FF2B5EF4-FFF2-40B4-BE49-F238E27FC236}">
                <a16:creationId xmlns:a16="http://schemas.microsoft.com/office/drawing/2014/main" id="{E957B593-98A0-4A91-AB84-BF5E996B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28" y="3276829"/>
            <a:ext cx="609895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E1CDF9-2ECA-4550-8AEA-636248F0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879" y="5261803"/>
            <a:ext cx="681624" cy="6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E414E-2DAF-41EA-B61C-37BE7321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06964"/>
          </a:xfrm>
        </p:spPr>
        <p:txBody>
          <a:bodyPr/>
          <a:lstStyle/>
          <a:p>
            <a:r>
              <a:rPr lang="ru-RU" dirty="0"/>
              <a:t>Кейс 1 - </a:t>
            </a:r>
            <a:r>
              <a:rPr lang="en-US" dirty="0"/>
              <a:t>S3</a:t>
            </a:r>
            <a:r>
              <a:rPr lang="ru-RU" dirty="0"/>
              <a:t> хранилище для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0D467-EFDD-4D00-A23A-B523C4E2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+ распределенное хранение в РФ и Мире </a:t>
            </a:r>
            <a:r>
              <a:rPr lang="en-US" dirty="0"/>
              <a:t>(CDN)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+ быстрое развертывание новых хранилищ</a:t>
            </a:r>
          </a:p>
          <a:p>
            <a:pPr marL="0" indent="0">
              <a:buNone/>
            </a:pPr>
            <a:r>
              <a:rPr lang="ru-RU" dirty="0"/>
              <a:t>+ уход от концепции источника данных и переход к сервисам</a:t>
            </a:r>
          </a:p>
          <a:p>
            <a:pPr marL="0" indent="0">
              <a:buNone/>
            </a:pPr>
            <a:r>
              <a:rPr lang="ru-RU" dirty="0"/>
              <a:t>+ удобный механизм загрузки данных </a:t>
            </a:r>
          </a:p>
          <a:p>
            <a:pPr marL="0" indent="0">
              <a:buNone/>
            </a:pPr>
            <a:r>
              <a:rPr lang="ru-RU" dirty="0"/>
              <a:t>+ гибкий механизм управления хранением</a:t>
            </a:r>
          </a:p>
          <a:p>
            <a:pPr marL="0" indent="0">
              <a:buNone/>
            </a:pPr>
            <a:r>
              <a:rPr lang="ru-RU" dirty="0"/>
              <a:t>+ большая надежность для хранения инф.</a:t>
            </a:r>
          </a:p>
          <a:p>
            <a:pPr marL="0" indent="0">
              <a:buNone/>
            </a:pPr>
            <a:r>
              <a:rPr lang="ru-RU" b="1" dirty="0"/>
              <a:t>Результат</a:t>
            </a:r>
            <a:r>
              <a:rPr lang="en-US" dirty="0"/>
              <a:t>:</a:t>
            </a:r>
            <a:r>
              <a:rPr lang="ru-RU" dirty="0"/>
              <a:t> преп. и студенты не жалуются на скорость </a:t>
            </a:r>
          </a:p>
          <a:p>
            <a:pPr marL="0" indent="0">
              <a:buNone/>
            </a:pPr>
            <a:r>
              <a:rPr lang="ru-RU" dirty="0"/>
              <a:t>скачивания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BEFBB8-45A2-48EA-A2A5-97FD2BED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08" y="4522305"/>
            <a:ext cx="3651918" cy="18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5846-A4BD-484C-9BDD-B6E5010D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60906" cy="706964"/>
          </a:xfrm>
        </p:spPr>
        <p:txBody>
          <a:bodyPr/>
          <a:lstStyle/>
          <a:p>
            <a:r>
              <a:rPr lang="ru-RU" dirty="0"/>
              <a:t>Кейс 1 - </a:t>
            </a:r>
            <a:r>
              <a:rPr lang="en-US" dirty="0"/>
              <a:t>S3 </a:t>
            </a:r>
            <a:r>
              <a:rPr lang="ru-RU" dirty="0"/>
              <a:t>хранилище для видео</a:t>
            </a:r>
            <a:r>
              <a:rPr lang="en-US" dirty="0"/>
              <a:t> </a:t>
            </a:r>
            <a:r>
              <a:rPr lang="ru-RU" dirty="0"/>
              <a:t>пример</a:t>
            </a:r>
            <a:br>
              <a:rPr lang="ru-RU" dirty="0"/>
            </a:b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BCC0ACDB-8CF8-4603-BB83-BE99E852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17" y="2489789"/>
            <a:ext cx="8825659" cy="358657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038D9-BCF3-4836-A862-F9D4BF6C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92" y="2438155"/>
            <a:ext cx="6408615" cy="2775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0B1760-23A5-41E4-BB3F-7A9EC7F0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62" y="5264990"/>
            <a:ext cx="6559565" cy="1287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CDB24B-6693-41FB-AFAE-3192985B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271" y="2672862"/>
            <a:ext cx="3748405" cy="2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138" y="872068"/>
            <a:ext cx="8761413" cy="706964"/>
          </a:xfrm>
        </p:spPr>
        <p:txBody>
          <a:bodyPr/>
          <a:lstStyle/>
          <a:p>
            <a:r>
              <a:rPr lang="ru-RU" dirty="0"/>
              <a:t>Кейс 2 – использование </a:t>
            </a:r>
            <a:r>
              <a:rPr lang="en-US" dirty="0" err="1"/>
              <a:t>keepalived</a:t>
            </a:r>
            <a:r>
              <a:rPr lang="ru-RU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5110F-57A8-43BA-BFDF-3A7B504B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26" y="2731209"/>
            <a:ext cx="8761413" cy="3990102"/>
          </a:xfrm>
        </p:spPr>
        <p:txBody>
          <a:bodyPr/>
          <a:lstStyle/>
          <a:p>
            <a:r>
              <a:rPr lang="ru-RU" b="1" dirty="0"/>
              <a:t>Проблема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ru-RU" b="1" dirty="0"/>
              <a:t>1</a:t>
            </a:r>
            <a:r>
              <a:rPr lang="ru-RU" dirty="0"/>
              <a:t> Много загруженных узлов используют один внешний адрес</a:t>
            </a:r>
          </a:p>
          <a:p>
            <a:pPr marL="0" indent="0">
              <a:buNone/>
            </a:pPr>
            <a:r>
              <a:rPr lang="ru-RU" b="1" dirty="0"/>
              <a:t>2 </a:t>
            </a:r>
            <a:r>
              <a:rPr lang="ru-RU" dirty="0"/>
              <a:t>Трафик может превышать 1 Гб</a:t>
            </a:r>
            <a:r>
              <a:rPr lang="en-US" dirty="0"/>
              <a:t>/C </a:t>
            </a:r>
            <a:r>
              <a:rPr lang="ru-RU" dirty="0"/>
              <a:t>и есть трафик </a:t>
            </a:r>
            <a:r>
              <a:rPr lang="en-US" dirty="0" err="1"/>
              <a:t>moodle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а есть служебный.. Хотелось бы их разнести</a:t>
            </a:r>
            <a:r>
              <a:rPr lang="en-US" dirty="0"/>
              <a:t> </a:t>
            </a:r>
            <a:r>
              <a:rPr lang="ru-RU" dirty="0"/>
              <a:t>на два узла</a:t>
            </a:r>
          </a:p>
          <a:p>
            <a:pPr marL="0" indent="0">
              <a:buNone/>
            </a:pPr>
            <a:r>
              <a:rPr lang="ru-RU" b="1" dirty="0"/>
              <a:t>3</a:t>
            </a:r>
            <a:r>
              <a:rPr lang="ru-RU" dirty="0"/>
              <a:t> Хотелось чтобы при падении одного узла шлюза второй бы брал его адрес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9F4322-D294-462B-B285-C98F25138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2" y="4518898"/>
            <a:ext cx="3767015" cy="21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DB132-0A2E-47E4-A72C-7D44349A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28" y="2641614"/>
            <a:ext cx="4114113" cy="30473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EEBA-6A20-4B12-9470-E9305C62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 2 – использование </a:t>
            </a:r>
            <a:r>
              <a:rPr lang="en-US" dirty="0" err="1"/>
              <a:t>keepalived</a:t>
            </a:r>
            <a:r>
              <a:rPr lang="ru-RU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5110F-57A8-43BA-BFDF-3A7B504B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77" y="2915153"/>
            <a:ext cx="8825659" cy="3416300"/>
          </a:xfrm>
        </p:spPr>
        <p:txBody>
          <a:bodyPr/>
          <a:lstStyle/>
          <a:p>
            <a:r>
              <a:rPr lang="ru-RU" b="1" dirty="0"/>
              <a:t>Решение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ru-RU" dirty="0"/>
              <a:t>Для распределения нагрузки шлюза </a:t>
            </a:r>
          </a:p>
          <a:p>
            <a:pPr marL="0" indent="0">
              <a:buNone/>
            </a:pPr>
            <a:r>
              <a:rPr lang="ru-RU" dirty="0"/>
              <a:t>использовать службу </a:t>
            </a:r>
            <a:r>
              <a:rPr lang="en-US" dirty="0" err="1"/>
              <a:t>Keepalived</a:t>
            </a:r>
            <a:r>
              <a:rPr lang="en-US" dirty="0"/>
              <a:t> </a:t>
            </a:r>
            <a:r>
              <a:rPr lang="ru-RU" dirty="0"/>
              <a:t>(на </a:t>
            </a:r>
            <a:r>
              <a:rPr lang="en-US" dirty="0"/>
              <a:t>frontend</a:t>
            </a:r>
            <a:r>
              <a:rPr lang="ru-RU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6220</TotalTime>
  <Words>714</Words>
  <Application>Microsoft Office PowerPoint</Application>
  <PresentationFormat>Широкоэкранный</PresentationFormat>
  <Paragraphs>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Совет директоров</vt:lpstr>
      <vt:lpstr>Кейс “Перевод портала СДО на облачные сервисы”</vt:lpstr>
      <vt:lpstr>Традиционная архитектура LAMP</vt:lpstr>
      <vt:lpstr>Сервисная Облачная архитектура (SAS)</vt:lpstr>
      <vt:lpstr>Кейс 1 - S3 хранилище для видео </vt:lpstr>
      <vt:lpstr>Кейс 1 - S3 хранилище для видео </vt:lpstr>
      <vt:lpstr>Кейс 1 - S3 хранилище для видео</vt:lpstr>
      <vt:lpstr>Кейс 1 - S3 хранилище для видео пример </vt:lpstr>
      <vt:lpstr>Кейс 2 – использование keepalived </vt:lpstr>
      <vt:lpstr>Кейс 2 – использование keepalived </vt:lpstr>
      <vt:lpstr>Кейс 2 – использование keepalived </vt:lpstr>
      <vt:lpstr>Кейс 2 – использование keepalived </vt:lpstr>
      <vt:lpstr>Кейс 3 – использование Mysql Cloud</vt:lpstr>
      <vt:lpstr>Кейс 3 – использование Mysql Cloud</vt:lpstr>
      <vt:lpstr>Кейс 3 – использование Mysql Cloud</vt:lpstr>
      <vt:lpstr>Кейс 3 – использование Mysql Cloud</vt:lpstr>
      <vt:lpstr>Кейс 4 – использование интеллектуальных сервисов</vt:lpstr>
      <vt:lpstr>Кейс 4 – использование интеллектуальных сервисов</vt:lpstr>
      <vt:lpstr>Кейс 4 – использование интеллектуальных сервисов</vt:lpstr>
      <vt:lpstr>Кейс 5 – S3 для moodledata</vt:lpstr>
      <vt:lpstr>Кейс 5 – S3 для moodledata</vt:lpstr>
      <vt:lpstr>*Кейс 6 – использование сервисов для поиска и аналитики </vt:lpstr>
      <vt:lpstr>Кейс “Перевод портала СДО на облачные сервисы”</vt:lpstr>
      <vt:lpstr>Кейс “Перевод портала СДО на облачные сервисы”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168</cp:revision>
  <dcterms:created xsi:type="dcterms:W3CDTF">2022-04-11T14:58:39Z</dcterms:created>
  <dcterms:modified xsi:type="dcterms:W3CDTF">2022-05-16T14:37:28Z</dcterms:modified>
</cp:coreProperties>
</file>